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99" r:id="rId6"/>
    <p:sldId id="300" r:id="rId7"/>
    <p:sldId id="260" r:id="rId8"/>
    <p:sldId id="262" r:id="rId9"/>
    <p:sldId id="296" r:id="rId10"/>
    <p:sldId id="297" r:id="rId11"/>
    <p:sldId id="261" r:id="rId12"/>
    <p:sldId id="289" r:id="rId13"/>
    <p:sldId id="290" r:id="rId14"/>
    <p:sldId id="291" r:id="rId15"/>
    <p:sldId id="292" r:id="rId16"/>
    <p:sldId id="293" r:id="rId17"/>
    <p:sldId id="29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A3A01E-8CE3-4CEA-9CD0-8526E7AE39EA}">
          <p14:sldIdLst>
            <p14:sldId id="257"/>
            <p14:sldId id="256"/>
            <p14:sldId id="258"/>
          </p14:sldIdLst>
        </p14:section>
        <p14:section name="Distribution" id="{2507FE9C-8604-44BC-8864-62F357A3D142}">
          <p14:sldIdLst>
            <p14:sldId id="259"/>
            <p14:sldId id="299"/>
            <p14:sldId id="300"/>
          </p14:sldIdLst>
        </p14:section>
        <p14:section name="Translation" id="{B09CE480-771F-461D-A0B1-ABF3E0047CF5}">
          <p14:sldIdLst>
            <p14:sldId id="260"/>
            <p14:sldId id="262"/>
            <p14:sldId id="296"/>
            <p14:sldId id="297"/>
            <p14:sldId id="261"/>
          </p14:sldIdLst>
        </p14:section>
        <p14:section name="Princess Jellyfish" id="{378A0BBA-91C2-4A20-A154-116B5F82050C}">
          <p14:sldIdLst>
            <p14:sldId id="289"/>
            <p14:sldId id="290"/>
            <p14:sldId id="291"/>
            <p14:sldId id="292"/>
            <p14:sldId id="293"/>
          </p14:sldIdLst>
        </p14:section>
        <p14:section name="Wrapup" id="{88DD0BED-8CA4-4C41-BB95-3DCEB46F8CFE}">
          <p14:sldIdLst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3736"/>
    <a:srgbClr val="523A51"/>
    <a:srgbClr val="FFFEFD"/>
    <a:srgbClr val="6C5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FDD760-B870-4E34-9A81-3EE574F3AA5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7CF2C9E-BEDD-4841-8B83-C7C8C36893F7}">
      <dgm:prSet phldrT="[Text]"/>
      <dgm:spPr/>
      <dgm:t>
        <a:bodyPr/>
        <a:lstStyle/>
        <a:p>
          <a:r>
            <a:rPr lang="en-US" dirty="0"/>
            <a:t>Acquisitions</a:t>
          </a:r>
        </a:p>
      </dgm:t>
    </dgm:pt>
    <dgm:pt modelId="{B11525E2-6D47-445F-B4F3-0A11BA6F7229}" type="parTrans" cxnId="{E0D99F0B-A326-42A9-A9F3-BF1848E1DFC4}">
      <dgm:prSet/>
      <dgm:spPr/>
      <dgm:t>
        <a:bodyPr/>
        <a:lstStyle/>
        <a:p>
          <a:endParaRPr lang="en-US"/>
        </a:p>
      </dgm:t>
    </dgm:pt>
    <dgm:pt modelId="{076AEC8E-03B4-4A97-B429-3DE1E01B6A37}" type="sibTrans" cxnId="{E0D99F0B-A326-42A9-A9F3-BF1848E1DFC4}">
      <dgm:prSet/>
      <dgm:spPr/>
      <dgm:t>
        <a:bodyPr/>
        <a:lstStyle/>
        <a:p>
          <a:endParaRPr lang="en-US" dirty="0"/>
        </a:p>
      </dgm:t>
    </dgm:pt>
    <dgm:pt modelId="{501EBDEC-BB0C-4056-9005-4A0AF8B513F4}">
      <dgm:prSet phldrT="[Text]"/>
      <dgm:spPr/>
      <dgm:t>
        <a:bodyPr/>
        <a:lstStyle/>
        <a:p>
          <a:r>
            <a:rPr lang="en-US" dirty="0"/>
            <a:t>Research (all departments)</a:t>
          </a:r>
        </a:p>
      </dgm:t>
    </dgm:pt>
    <dgm:pt modelId="{DEC2444F-A2D9-45DC-9555-2E204B60832B}" type="parTrans" cxnId="{252CBE68-F487-467C-B01C-CC4BD59156E7}">
      <dgm:prSet/>
      <dgm:spPr/>
      <dgm:t>
        <a:bodyPr/>
        <a:lstStyle/>
        <a:p>
          <a:endParaRPr lang="en-US"/>
        </a:p>
      </dgm:t>
    </dgm:pt>
    <dgm:pt modelId="{AF5000D7-4B8E-4546-B657-90C9D479FF15}" type="sibTrans" cxnId="{252CBE68-F487-467C-B01C-CC4BD59156E7}">
      <dgm:prSet/>
      <dgm:spPr/>
      <dgm:t>
        <a:bodyPr/>
        <a:lstStyle/>
        <a:p>
          <a:endParaRPr lang="en-US" dirty="0"/>
        </a:p>
      </dgm:t>
    </dgm:pt>
    <dgm:pt modelId="{F9C90628-6342-4F92-BBE8-07F758A1F58D}">
      <dgm:prSet phldrT="[Text]"/>
      <dgm:spPr/>
      <dgm:t>
        <a:bodyPr/>
        <a:lstStyle/>
        <a:p>
          <a:r>
            <a:rPr lang="en-US" dirty="0"/>
            <a:t>Translation</a:t>
          </a:r>
        </a:p>
      </dgm:t>
    </dgm:pt>
    <dgm:pt modelId="{B552916D-2B2D-4413-9BE3-4C2CD14B47EE}" type="parTrans" cxnId="{F74EB175-8B89-4AA2-83F6-9B1DF46C211C}">
      <dgm:prSet/>
      <dgm:spPr/>
      <dgm:t>
        <a:bodyPr/>
        <a:lstStyle/>
        <a:p>
          <a:endParaRPr lang="en-US"/>
        </a:p>
      </dgm:t>
    </dgm:pt>
    <dgm:pt modelId="{9D033C58-15CD-4996-9BF6-EDF20F07BE52}" type="sibTrans" cxnId="{F74EB175-8B89-4AA2-83F6-9B1DF46C211C}">
      <dgm:prSet/>
      <dgm:spPr/>
      <dgm:t>
        <a:bodyPr/>
        <a:lstStyle/>
        <a:p>
          <a:endParaRPr lang="en-US"/>
        </a:p>
      </dgm:t>
    </dgm:pt>
    <dgm:pt modelId="{D017EF88-A72A-467C-938E-7666D89A2D8B}" type="pres">
      <dgm:prSet presAssocID="{B0FDD760-B870-4E34-9A81-3EE574F3AA50}" presName="Name0" presStyleCnt="0">
        <dgm:presLayoutVars>
          <dgm:dir/>
          <dgm:resizeHandles val="exact"/>
        </dgm:presLayoutVars>
      </dgm:prSet>
      <dgm:spPr/>
    </dgm:pt>
    <dgm:pt modelId="{C5EF2B18-ED9F-4A61-B8EB-A70699D2127C}" type="pres">
      <dgm:prSet presAssocID="{37CF2C9E-BEDD-4841-8B83-C7C8C36893F7}" presName="node" presStyleLbl="node1" presStyleIdx="0" presStyleCnt="3">
        <dgm:presLayoutVars>
          <dgm:bulletEnabled val="1"/>
        </dgm:presLayoutVars>
      </dgm:prSet>
      <dgm:spPr/>
    </dgm:pt>
    <dgm:pt modelId="{1DEFA58C-052B-46CE-AA98-D5223E1114DB}" type="pres">
      <dgm:prSet presAssocID="{076AEC8E-03B4-4A97-B429-3DE1E01B6A37}" presName="sibTrans" presStyleLbl="sibTrans2D1" presStyleIdx="0" presStyleCnt="2"/>
      <dgm:spPr/>
    </dgm:pt>
    <dgm:pt modelId="{F55C2FAE-D595-49AB-8E57-CDF51F0C49B2}" type="pres">
      <dgm:prSet presAssocID="{076AEC8E-03B4-4A97-B429-3DE1E01B6A37}" presName="connectorText" presStyleLbl="sibTrans2D1" presStyleIdx="0" presStyleCnt="2"/>
      <dgm:spPr/>
    </dgm:pt>
    <dgm:pt modelId="{86ACE736-323D-467D-BB7D-4462EE8AF071}" type="pres">
      <dgm:prSet presAssocID="{501EBDEC-BB0C-4056-9005-4A0AF8B513F4}" presName="node" presStyleLbl="node1" presStyleIdx="1" presStyleCnt="3">
        <dgm:presLayoutVars>
          <dgm:bulletEnabled val="1"/>
        </dgm:presLayoutVars>
      </dgm:prSet>
      <dgm:spPr/>
    </dgm:pt>
    <dgm:pt modelId="{5ABA794C-A440-409A-9842-3947DF50680F}" type="pres">
      <dgm:prSet presAssocID="{AF5000D7-4B8E-4546-B657-90C9D479FF15}" presName="sibTrans" presStyleLbl="sibTrans2D1" presStyleIdx="1" presStyleCnt="2"/>
      <dgm:spPr/>
    </dgm:pt>
    <dgm:pt modelId="{11E30569-D271-49E6-87E4-8729E325BBB8}" type="pres">
      <dgm:prSet presAssocID="{AF5000D7-4B8E-4546-B657-90C9D479FF15}" presName="connectorText" presStyleLbl="sibTrans2D1" presStyleIdx="1" presStyleCnt="2"/>
      <dgm:spPr/>
    </dgm:pt>
    <dgm:pt modelId="{A063B0D7-12A1-4582-A1F9-FCC10DB874A7}" type="pres">
      <dgm:prSet presAssocID="{F9C90628-6342-4F92-BBE8-07F758A1F58D}" presName="node" presStyleLbl="node1" presStyleIdx="2" presStyleCnt="3">
        <dgm:presLayoutVars>
          <dgm:bulletEnabled val="1"/>
        </dgm:presLayoutVars>
      </dgm:prSet>
      <dgm:spPr/>
    </dgm:pt>
  </dgm:ptLst>
  <dgm:cxnLst>
    <dgm:cxn modelId="{26A31404-7DFC-4D11-B8A1-F25D7597591B}" type="presOf" srcId="{076AEC8E-03B4-4A97-B429-3DE1E01B6A37}" destId="{1DEFA58C-052B-46CE-AA98-D5223E1114DB}" srcOrd="0" destOrd="0" presId="urn:microsoft.com/office/officeart/2005/8/layout/process1"/>
    <dgm:cxn modelId="{E0D99F0B-A326-42A9-A9F3-BF1848E1DFC4}" srcId="{B0FDD760-B870-4E34-9A81-3EE574F3AA50}" destId="{37CF2C9E-BEDD-4841-8B83-C7C8C36893F7}" srcOrd="0" destOrd="0" parTransId="{B11525E2-6D47-445F-B4F3-0A11BA6F7229}" sibTransId="{076AEC8E-03B4-4A97-B429-3DE1E01B6A37}"/>
    <dgm:cxn modelId="{ABA4E064-49EB-425B-860C-82AE82E280C6}" type="presOf" srcId="{AF5000D7-4B8E-4546-B657-90C9D479FF15}" destId="{5ABA794C-A440-409A-9842-3947DF50680F}" srcOrd="0" destOrd="0" presId="urn:microsoft.com/office/officeart/2005/8/layout/process1"/>
    <dgm:cxn modelId="{252CBE68-F487-467C-B01C-CC4BD59156E7}" srcId="{B0FDD760-B870-4E34-9A81-3EE574F3AA50}" destId="{501EBDEC-BB0C-4056-9005-4A0AF8B513F4}" srcOrd="1" destOrd="0" parTransId="{DEC2444F-A2D9-45DC-9555-2E204B60832B}" sibTransId="{AF5000D7-4B8E-4546-B657-90C9D479FF15}"/>
    <dgm:cxn modelId="{BCA3A549-E11B-4683-83D6-F164DFBAA104}" type="presOf" srcId="{37CF2C9E-BEDD-4841-8B83-C7C8C36893F7}" destId="{C5EF2B18-ED9F-4A61-B8EB-A70699D2127C}" srcOrd="0" destOrd="0" presId="urn:microsoft.com/office/officeart/2005/8/layout/process1"/>
    <dgm:cxn modelId="{F74EB175-8B89-4AA2-83F6-9B1DF46C211C}" srcId="{B0FDD760-B870-4E34-9A81-3EE574F3AA50}" destId="{F9C90628-6342-4F92-BBE8-07F758A1F58D}" srcOrd="2" destOrd="0" parTransId="{B552916D-2B2D-4413-9BE3-4C2CD14B47EE}" sibTransId="{9D033C58-15CD-4996-9BF6-EDF20F07BE52}"/>
    <dgm:cxn modelId="{52030886-27A2-48D0-B7DA-E5B37D155575}" type="presOf" srcId="{501EBDEC-BB0C-4056-9005-4A0AF8B513F4}" destId="{86ACE736-323D-467D-BB7D-4462EE8AF071}" srcOrd="0" destOrd="0" presId="urn:microsoft.com/office/officeart/2005/8/layout/process1"/>
    <dgm:cxn modelId="{AE8C1F88-DAE5-4F9E-887B-0020C6B80CD8}" type="presOf" srcId="{F9C90628-6342-4F92-BBE8-07F758A1F58D}" destId="{A063B0D7-12A1-4582-A1F9-FCC10DB874A7}" srcOrd="0" destOrd="0" presId="urn:microsoft.com/office/officeart/2005/8/layout/process1"/>
    <dgm:cxn modelId="{B84F4E95-89A8-4077-8571-E6F07A801366}" type="presOf" srcId="{B0FDD760-B870-4E34-9A81-3EE574F3AA50}" destId="{D017EF88-A72A-467C-938E-7666D89A2D8B}" srcOrd="0" destOrd="0" presId="urn:microsoft.com/office/officeart/2005/8/layout/process1"/>
    <dgm:cxn modelId="{9B0FE0BF-A2F4-4EB4-A795-A29D41C58B7F}" type="presOf" srcId="{076AEC8E-03B4-4A97-B429-3DE1E01B6A37}" destId="{F55C2FAE-D595-49AB-8E57-CDF51F0C49B2}" srcOrd="1" destOrd="0" presId="urn:microsoft.com/office/officeart/2005/8/layout/process1"/>
    <dgm:cxn modelId="{DD67B8F7-694B-4B5B-874F-66A66B27763C}" type="presOf" srcId="{AF5000D7-4B8E-4546-B657-90C9D479FF15}" destId="{11E30569-D271-49E6-87E4-8729E325BBB8}" srcOrd="1" destOrd="0" presId="urn:microsoft.com/office/officeart/2005/8/layout/process1"/>
    <dgm:cxn modelId="{33BACCC5-69F1-4DCA-BE47-CA83F66F17EF}" type="presParOf" srcId="{D017EF88-A72A-467C-938E-7666D89A2D8B}" destId="{C5EF2B18-ED9F-4A61-B8EB-A70699D2127C}" srcOrd="0" destOrd="0" presId="urn:microsoft.com/office/officeart/2005/8/layout/process1"/>
    <dgm:cxn modelId="{F6BC7369-4DB6-4A82-BFFE-48F31070EBCB}" type="presParOf" srcId="{D017EF88-A72A-467C-938E-7666D89A2D8B}" destId="{1DEFA58C-052B-46CE-AA98-D5223E1114DB}" srcOrd="1" destOrd="0" presId="urn:microsoft.com/office/officeart/2005/8/layout/process1"/>
    <dgm:cxn modelId="{BCE6EB67-8A9A-493B-ADDF-7889FB4DE070}" type="presParOf" srcId="{1DEFA58C-052B-46CE-AA98-D5223E1114DB}" destId="{F55C2FAE-D595-49AB-8E57-CDF51F0C49B2}" srcOrd="0" destOrd="0" presId="urn:microsoft.com/office/officeart/2005/8/layout/process1"/>
    <dgm:cxn modelId="{49C68CEF-0678-481F-AAB3-7C48F0EEDFB5}" type="presParOf" srcId="{D017EF88-A72A-467C-938E-7666D89A2D8B}" destId="{86ACE736-323D-467D-BB7D-4462EE8AF071}" srcOrd="2" destOrd="0" presId="urn:microsoft.com/office/officeart/2005/8/layout/process1"/>
    <dgm:cxn modelId="{51199011-6745-4CB3-ABC5-5DE7FD52FD07}" type="presParOf" srcId="{D017EF88-A72A-467C-938E-7666D89A2D8B}" destId="{5ABA794C-A440-409A-9842-3947DF50680F}" srcOrd="3" destOrd="0" presId="urn:microsoft.com/office/officeart/2005/8/layout/process1"/>
    <dgm:cxn modelId="{FCF6FDC8-54A6-4244-8497-9F0456C80C5D}" type="presParOf" srcId="{5ABA794C-A440-409A-9842-3947DF50680F}" destId="{11E30569-D271-49E6-87E4-8729E325BBB8}" srcOrd="0" destOrd="0" presId="urn:microsoft.com/office/officeart/2005/8/layout/process1"/>
    <dgm:cxn modelId="{E6ED8B08-12C6-4394-8407-3CBFAF41A69E}" type="presParOf" srcId="{D017EF88-A72A-467C-938E-7666D89A2D8B}" destId="{A063B0D7-12A1-4582-A1F9-FCC10DB874A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F2B18-ED9F-4A61-B8EB-A70699D2127C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Acquisitions</a:t>
          </a:r>
        </a:p>
      </dsp:txBody>
      <dsp:txXfrm>
        <a:off x="57787" y="1395494"/>
        <a:ext cx="2665308" cy="1560349"/>
      </dsp:txXfrm>
    </dsp:sp>
    <dsp:sp modelId="{1DEFA58C-052B-46CE-AA98-D5223E1114DB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3047880" y="1970146"/>
        <a:ext cx="409940" cy="411044"/>
      </dsp:txXfrm>
    </dsp:sp>
    <dsp:sp modelId="{86ACE736-323D-467D-BB7D-4462EE8AF071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Research (all departments)</a:t>
          </a:r>
        </a:p>
      </dsp:txBody>
      <dsp:txXfrm>
        <a:off x="3925145" y="1395494"/>
        <a:ext cx="2665308" cy="1560349"/>
      </dsp:txXfrm>
    </dsp:sp>
    <dsp:sp modelId="{5ABA794C-A440-409A-9842-3947DF50680F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6915239" y="1970146"/>
        <a:ext cx="409940" cy="411044"/>
      </dsp:txXfrm>
    </dsp:sp>
    <dsp:sp modelId="{A063B0D7-12A1-4582-A1F9-FCC10DB874A7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Translation</a:t>
          </a:r>
        </a:p>
      </dsp:txBody>
      <dsp:txXfrm>
        <a:off x="7792503" y="1395494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0145-92BE-432B-829E-5519EF9EEC97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03BD0-B2B0-4ED3-A89E-DFC0AF3E1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1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Wordplay that forms part of a</a:t>
            </a:r>
            <a:r>
              <a:rPr lang="en-US" baseline="0" dirty="0"/>
              <a:t> wordplay chain.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3A5D-A21C-4648-AB3D-45E9A5DEFD9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71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</a:t>
            </a:r>
            <a:r>
              <a:rPr lang="en-US" baseline="0" dirty="0"/>
              <a:t> it’s a key term and a name they gave themselves with pride, it’s one of the first things for the translator to figure out about the show. “Nun” because they voluntary commit to living a life without men. “Spinster” because they know they also kind of have no chance. I don’t think the “b word” was actually part of the equation, but I mentioned it for completeness. Also important: </a:t>
            </a:r>
            <a:r>
              <a:rPr lang="en-US" b="1" baseline="0" dirty="0"/>
              <a:t>they use the term in a feel-good way. </a:t>
            </a:r>
            <a:r>
              <a:rPr lang="en-US" b="0" baseline="0" dirty="0"/>
              <a:t>It’s “them.”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3A5D-A21C-4648-AB3D-45E9A5DEFD9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03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</a:t>
            </a:r>
            <a:r>
              <a:rPr lang="en-US" b="1" dirty="0"/>
              <a:t>you</a:t>
            </a:r>
            <a:r>
              <a:rPr lang="en-US" baseline="0" dirty="0"/>
              <a:t> think is important?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3A5D-A21C-4648-AB3D-45E9A5DEFD9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48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 thought was important. Any ideas based on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3A5D-A21C-4648-AB3D-45E9A5DEFD9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04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 eventually settled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3A5D-A21C-4648-AB3D-45E9A5DEFD9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83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7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9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7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9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8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7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2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1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1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7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F5DE6-261F-473A-9DFE-FA536A3D02E2}" type="datetimeFigureOut">
              <a:rPr lang="en-US" smtClean="0"/>
              <a:t>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5887-0507-40C9-A34D-C6365904B7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7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linktr.ee/sarahalyslindholm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AE4-CDFB-45C4-B0BA-369A781A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523A51"/>
                </a:solidFill>
                <a:effectLst/>
                <a:latin typeface="Museo Slab 500" panose="02000000000000000000" pitchFamily="50" charset="0"/>
              </a:rPr>
              <a:t>Anime Translation and Localization</a:t>
            </a:r>
            <a:endParaRPr lang="en-US" dirty="0">
              <a:solidFill>
                <a:srgbClr val="523A51"/>
              </a:solidFill>
              <a:latin typeface="Museo Slab 500" panose="020000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DB9BE-9AAF-7B35-1F6D-0D6E388E0F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353736"/>
                </a:solidFill>
                <a:latin typeface="Museo Slab 500" panose="02000000000000000000" pitchFamily="50" charset="0"/>
              </a:rPr>
              <a:t>Uchi-Con 2024</a:t>
            </a:r>
          </a:p>
        </p:txBody>
      </p:sp>
    </p:spTree>
    <p:extLst>
      <p:ext uri="{BB962C8B-B14F-4D97-AF65-F5344CB8AC3E}">
        <p14:creationId xmlns:p14="http://schemas.microsoft.com/office/powerpoint/2010/main" val="208851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A34BCD-CCB9-3864-9BD9-87952AA05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23A51"/>
                </a:solidFill>
                <a:latin typeface="Museo Slab 500" panose="02000000000000000000" pitchFamily="50" charset="0"/>
              </a:rPr>
              <a:t>Breaking the Story: Example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26F9063-A7F6-3B94-5D1D-2DE6E67E841F}"/>
              </a:ext>
            </a:extLst>
          </p:cNvPr>
          <p:cNvSpPr txBox="1">
            <a:spLocks/>
          </p:cNvSpPr>
          <p:nvPr/>
        </p:nvSpPr>
        <p:spPr>
          <a:xfrm>
            <a:off x="1547664" y="4653136"/>
            <a:ext cx="6192688" cy="689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800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0157B1C-F008-7D19-D010-839A34378A1C}"/>
              </a:ext>
            </a:extLst>
          </p:cNvPr>
          <p:cNvSpPr txBox="1">
            <a:spLocks/>
          </p:cNvSpPr>
          <p:nvPr/>
        </p:nvSpPr>
        <p:spPr>
          <a:xfrm>
            <a:off x="7540487" y="4050295"/>
            <a:ext cx="4167809" cy="829817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© 2007 Takahiro Yamato • Hanamaru Nanto/FUJIMI SHOBO • Stigma of the wind Partners. Licensed by FUNimation® Productions, Ltd. All Rights Reserved.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A1CD48-3A47-77E9-C48B-634F1912B6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195" y="1861707"/>
            <a:ext cx="4843133" cy="19459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5031DC-1E75-FEFE-737B-CEA54F78D8EB}"/>
              </a:ext>
            </a:extLst>
          </p:cNvPr>
          <p:cNvSpPr txBox="1"/>
          <p:nvPr/>
        </p:nvSpPr>
        <p:spPr>
          <a:xfrm>
            <a:off x="2825636" y="2987246"/>
            <a:ext cx="226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[video removed]</a:t>
            </a:r>
          </a:p>
        </p:txBody>
      </p:sp>
    </p:spTree>
    <p:extLst>
      <p:ext uri="{BB962C8B-B14F-4D97-AF65-F5344CB8AC3E}">
        <p14:creationId xmlns:p14="http://schemas.microsoft.com/office/powerpoint/2010/main" val="208437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27C0C3-F6F2-EB92-35AB-ECF0E6EA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useo Slab 500" panose="02000000000000000000" pitchFamily="50" charset="0"/>
              </a:rPr>
              <a:t>Audiovisual Translation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C77921D-510F-5486-9129-BAE60D7D11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Museo Slab 500" panose="02000000000000000000" pitchFamily="50" charset="0"/>
              </a:rPr>
              <a:t>...LET’S GEEK!!!!!</a:t>
            </a:r>
          </a:p>
        </p:txBody>
      </p:sp>
    </p:spTree>
    <p:extLst>
      <p:ext uri="{BB962C8B-B14F-4D97-AF65-F5344CB8AC3E}">
        <p14:creationId xmlns:p14="http://schemas.microsoft.com/office/powerpoint/2010/main" val="1143523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664" y="4653136"/>
            <a:ext cx="6192688" cy="689968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Terminology: </a:t>
            </a:r>
            <a:r>
              <a:rPr lang="en-US" sz="2800" i="1" dirty="0"/>
              <a:t>Princess Jellyfish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16288" y="5589240"/>
            <a:ext cx="5486400" cy="5829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© Akiko Higashimura・KODANSHA／KURAGEHIME Committee. Licensed by Fuji TV through FCC to FUNimation® Productions, Ltd. All Rights Reserved.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9" y="1700808"/>
            <a:ext cx="73628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391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523A51"/>
                </a:solidFill>
                <a:latin typeface="Museo Slab 500" panose="02000000000000000000" pitchFamily="50" charset="0"/>
              </a:rPr>
              <a:t>The</a:t>
            </a:r>
            <a:r>
              <a:rPr lang="en-US" b="1" dirty="0">
                <a:solidFill>
                  <a:srgbClr val="523A51"/>
                </a:solidFill>
                <a:latin typeface="Museo Slab 500" panose="02000000000000000000" pitchFamily="50" charset="0"/>
              </a:rPr>
              <a:t> </a:t>
            </a:r>
            <a:r>
              <a:rPr lang="ja-JP" altLang="en-US" b="1" dirty="0">
                <a:solidFill>
                  <a:srgbClr val="523A51"/>
                </a:solidFill>
                <a:latin typeface="+mn-lt"/>
              </a:rPr>
              <a:t>尼</a:t>
            </a:r>
            <a:r>
              <a:rPr lang="en-US" altLang="ja-JP" dirty="0">
                <a:solidFill>
                  <a:srgbClr val="523A51"/>
                </a:solidFill>
                <a:latin typeface="Museo Slab 500" panose="02000000000000000000" pitchFamily="50" charset="0"/>
              </a:rPr>
              <a:t>~</a:t>
            </a:r>
            <a:r>
              <a:rPr lang="ja-JP" altLang="en-US" b="1" dirty="0">
                <a:solidFill>
                  <a:srgbClr val="523A51"/>
                </a:solidFill>
                <a:latin typeface="+mn-lt"/>
              </a:rPr>
              <a:t>ず</a:t>
            </a:r>
            <a:r>
              <a:rPr lang="ja-JP" altLang="en-US" dirty="0">
                <a:solidFill>
                  <a:srgbClr val="523A51"/>
                </a:solidFill>
              </a:rPr>
              <a:t> </a:t>
            </a:r>
            <a:r>
              <a:rPr lang="en-US" altLang="ja-JP" dirty="0">
                <a:solidFill>
                  <a:srgbClr val="523A51"/>
                </a:solidFill>
                <a:latin typeface="Museo Slab 500" panose="02000000000000000000" pitchFamily="50" charset="0"/>
              </a:rPr>
              <a:t>(Ama~zu)</a:t>
            </a:r>
            <a:endParaRPr lang="en-US" i="1" dirty="0">
              <a:solidFill>
                <a:srgbClr val="523A51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US" sz="3200" dirty="0"/>
              <a:t>The name of the group of geeky girls in </a:t>
            </a:r>
            <a:r>
              <a:rPr lang="en-US" sz="3200" i="1" dirty="0"/>
              <a:t>Princess Jellyfish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lvl="3"/>
            <a:r>
              <a:rPr lang="en-US" sz="3200" i="1" dirty="0"/>
              <a:t>ama </a:t>
            </a:r>
            <a:r>
              <a:rPr lang="en-US" sz="3200" dirty="0"/>
              <a:t>with this kanji is “nun”</a:t>
            </a:r>
          </a:p>
          <a:p>
            <a:pPr lvl="3"/>
            <a:r>
              <a:rPr lang="en-US" sz="3200" dirty="0"/>
              <a:t>slang for a spinster (someone of marrying age who’s never gonna do it)</a:t>
            </a:r>
          </a:p>
          <a:p>
            <a:pPr lvl="3"/>
            <a:r>
              <a:rPr lang="en-US" sz="3200" dirty="0"/>
              <a:t>the “b word”</a:t>
            </a:r>
          </a:p>
        </p:txBody>
      </p:sp>
    </p:spTree>
    <p:extLst>
      <p:ext uri="{BB962C8B-B14F-4D97-AF65-F5344CB8AC3E}">
        <p14:creationId xmlns:p14="http://schemas.microsoft.com/office/powerpoint/2010/main" val="2846549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23A51"/>
                </a:solidFill>
                <a:latin typeface="Museo Slab 500" panose="02000000000000000000" pitchFamily="50" charset="0"/>
              </a:rPr>
              <a:t>Key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The process for key terminology starts the same as for jokes: </a:t>
            </a:r>
            <a:r>
              <a:rPr lang="en-US" sz="4000" b="1" dirty="0"/>
              <a:t>“What’s most important?”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The second part of it is licensor concerns. Does it have a preexisting spelling from the licensor?</a:t>
            </a:r>
          </a:p>
        </p:txBody>
      </p:sp>
    </p:spTree>
    <p:extLst>
      <p:ext uri="{BB962C8B-B14F-4D97-AF65-F5344CB8AC3E}">
        <p14:creationId xmlns:p14="http://schemas.microsoft.com/office/powerpoint/2010/main" val="4149315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23A51"/>
                </a:solidFill>
                <a:latin typeface="Museo Slab 500" panose="02000000000000000000" pitchFamily="50" charset="0"/>
              </a:rPr>
              <a:t>The</a:t>
            </a:r>
            <a:r>
              <a:rPr lang="en-US" b="1" dirty="0">
                <a:solidFill>
                  <a:srgbClr val="523A51"/>
                </a:solidFill>
                <a:latin typeface="Museo Slab 500" panose="02000000000000000000" pitchFamily="50" charset="0"/>
              </a:rPr>
              <a:t> </a:t>
            </a:r>
            <a:r>
              <a:rPr lang="ja-JP" altLang="en-US" b="1" dirty="0">
                <a:solidFill>
                  <a:srgbClr val="523A51"/>
                </a:solidFill>
                <a:latin typeface="+mn-lt"/>
              </a:rPr>
              <a:t>尼</a:t>
            </a:r>
            <a:r>
              <a:rPr lang="en-US" altLang="ja-JP" dirty="0">
                <a:solidFill>
                  <a:srgbClr val="523A51"/>
                </a:solidFill>
                <a:latin typeface="Museo Slab 500" panose="02000000000000000000" pitchFamily="50" charset="0"/>
              </a:rPr>
              <a:t>~</a:t>
            </a:r>
            <a:r>
              <a:rPr lang="ja-JP" altLang="en-US" b="1" dirty="0">
                <a:solidFill>
                  <a:srgbClr val="523A51"/>
                </a:solidFill>
                <a:latin typeface="+mn-lt"/>
              </a:rPr>
              <a:t>ず</a:t>
            </a:r>
            <a:r>
              <a:rPr lang="ja-JP" altLang="en-US" dirty="0">
                <a:solidFill>
                  <a:srgbClr val="523A51"/>
                </a:solidFill>
              </a:rPr>
              <a:t> </a:t>
            </a:r>
            <a:r>
              <a:rPr lang="en-US" altLang="ja-JP" dirty="0">
                <a:solidFill>
                  <a:srgbClr val="523A51"/>
                </a:solidFill>
                <a:latin typeface="Museo Slab 500" panose="02000000000000000000" pitchFamily="50" charset="0"/>
              </a:rPr>
              <a:t>(Ama~zu)</a:t>
            </a:r>
            <a:endParaRPr lang="en-US" dirty="0">
              <a:solidFill>
                <a:srgbClr val="523A51"/>
              </a:solidFill>
              <a:latin typeface="Museo Slab 500" panose="02000000000000000000" pitchFamily="50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666601"/>
            <a:ext cx="10515600" cy="4351338"/>
          </a:xfrm>
        </p:spPr>
        <p:txBody>
          <a:bodyPr vert="horz"/>
          <a:lstStyle/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Nun meaning is important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Spinster meaning also ideally in there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Should sound like a name a group would pick </a:t>
            </a:r>
            <a:r>
              <a:rPr lang="en-US" i="1" dirty="0"/>
              <a:t>for themselves </a:t>
            </a:r>
            <a:r>
              <a:rPr lang="en-US" dirty="0"/>
              <a:t>(not given to them)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/>
              <a:t>Miscellaneous factor: First ep title is based on </a:t>
            </a:r>
            <a:r>
              <a:rPr lang="en-US" i="1" dirty="0"/>
              <a:t>Sex and the City</a:t>
            </a:r>
            <a:r>
              <a:rPr lang="en-US" dirty="0"/>
              <a:t>. (“Sex and the Ama~zu”)</a:t>
            </a:r>
          </a:p>
        </p:txBody>
      </p:sp>
    </p:spTree>
    <p:extLst>
      <p:ext uri="{BB962C8B-B14F-4D97-AF65-F5344CB8AC3E}">
        <p14:creationId xmlns:p14="http://schemas.microsoft.com/office/powerpoint/2010/main" val="1269148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23A51"/>
                </a:solidFill>
                <a:latin typeface="Museo Slab 500" panose="02000000000000000000" pitchFamily="50" charset="0"/>
              </a:rPr>
              <a:t>My Answer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72210" y="1538722"/>
            <a:ext cx="5181600" cy="321218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Sisterhood”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610401" y="1538722"/>
            <a:ext cx="4186808" cy="4925144"/>
          </a:xfrm>
        </p:spPr>
        <p:txBody>
          <a:bodyPr>
            <a:normAutofit/>
          </a:bodyPr>
          <a:lstStyle/>
          <a:p>
            <a:r>
              <a:rPr lang="en-US" dirty="0"/>
              <a:t>A nun is a “sister”</a:t>
            </a:r>
          </a:p>
          <a:p>
            <a:r>
              <a:rPr lang="en-US" dirty="0"/>
              <a:t>Feels like a name you  would give your group by yourselves (strong solidarity)</a:t>
            </a:r>
          </a:p>
          <a:p>
            <a:r>
              <a:rPr lang="en-US" dirty="0"/>
              <a:t>Sounds perfect in that episode title: “Sex and the Sisterhood’</a:t>
            </a:r>
          </a:p>
          <a:p>
            <a:r>
              <a:rPr lang="en-US" dirty="0"/>
              <a:t>I obtained licensor approval for my idea</a:t>
            </a:r>
          </a:p>
        </p:txBody>
      </p:sp>
    </p:spTree>
    <p:extLst>
      <p:ext uri="{BB962C8B-B14F-4D97-AF65-F5344CB8AC3E}">
        <p14:creationId xmlns:p14="http://schemas.microsoft.com/office/powerpoint/2010/main" val="2508057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42E4CD3-08C3-9EF0-C0BF-0EC632C7067F}"/>
              </a:ext>
            </a:extLst>
          </p:cNvPr>
          <p:cNvSpPr txBox="1"/>
          <p:nvPr/>
        </p:nvSpPr>
        <p:spPr>
          <a:xfrm>
            <a:off x="1083365" y="2484780"/>
            <a:ext cx="104957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nvenoCF" panose="020B0604020202020204" pitchFamily="50" charset="0"/>
              </a:rPr>
              <a:t>You can...</a:t>
            </a:r>
          </a:p>
          <a:p>
            <a:endParaRPr lang="en-US" sz="2800" dirty="0"/>
          </a:p>
          <a:p>
            <a:r>
              <a:rPr lang="en-US" sz="2800" dirty="0">
                <a:latin typeface="BonvenoCF" panose="020B0604020202020204" pitchFamily="50" charset="0"/>
              </a:rPr>
              <a:t>...Find the slides posted to my website</a:t>
            </a:r>
          </a:p>
          <a:p>
            <a:endParaRPr lang="en-US" sz="2800" dirty="0">
              <a:latin typeface="BonvenoCF" panose="020B0604020202020204" pitchFamily="50" charset="0"/>
            </a:endParaRPr>
          </a:p>
          <a:p>
            <a:r>
              <a:rPr lang="en-US" sz="2800" dirty="0">
                <a:latin typeface="BonvenoCF" panose="020B0604020202020204" pitchFamily="50" charset="0"/>
              </a:rPr>
              <a:t>...Find my website, my Pinterest, my LinkedIn, and my Twitter account at </a:t>
            </a:r>
            <a:r>
              <a:rPr lang="en-US" sz="2800" dirty="0">
                <a:latin typeface="BonvenoCF" panose="020B0604020202020204" pitchFamily="50" charset="0"/>
                <a:hlinkClick r:id="rId2"/>
              </a:rPr>
              <a:t>https://linktr.ee/sarahalyslindholm</a:t>
            </a:r>
            <a:r>
              <a:rPr lang="en-US" sz="2800" dirty="0">
                <a:latin typeface="BonvenoCF" panose="020B0604020202020204" pitchFamily="50" charset="0"/>
              </a:rPr>
              <a:t> 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0DDF606-9322-3E21-F4D9-EAD38FE6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523A51"/>
                </a:solidFill>
                <a:latin typeface="Museo Slab 500" panose="02000000000000000000" pitchFamily="50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14972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AE4-CDFB-45C4-B0BA-369A781A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523A51"/>
                </a:solidFill>
                <a:effectLst/>
                <a:latin typeface="Museo Slab 500" panose="02000000000000000000" pitchFamily="50" charset="0"/>
              </a:rPr>
              <a:t>Who am I?</a:t>
            </a:r>
            <a:endParaRPr lang="en-US" dirty="0">
              <a:solidFill>
                <a:srgbClr val="523A51"/>
              </a:solidFill>
              <a:latin typeface="Museo Slab 500" panose="020000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DB9BE-9AAF-7B35-1F6D-0D6E388E0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7461"/>
            <a:ext cx="5353878" cy="4129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Museo Slab 500" panose="02000000000000000000" pitchFamily="50" charset="0"/>
              </a:rPr>
              <a:t>Sarah Alys Lindholm</a:t>
            </a:r>
          </a:p>
          <a:p>
            <a:pPr marL="0" indent="0">
              <a:buNone/>
            </a:pPr>
            <a:r>
              <a:rPr lang="en-US" dirty="0">
                <a:latin typeface="Museo Slab 500" panose="02000000000000000000" pitchFamily="50" charset="0"/>
              </a:rPr>
              <a:t>The Detail Woman, LLC</a:t>
            </a:r>
          </a:p>
          <a:p>
            <a:pPr marL="0" indent="0">
              <a:buNone/>
            </a:pPr>
            <a:endParaRPr lang="en-US" dirty="0">
              <a:latin typeface="Museo Slab 500" panose="02000000000000000000" pitchFamily="50" charset="0"/>
            </a:endParaRPr>
          </a:p>
          <a:p>
            <a:pPr marL="0" indent="0">
              <a:buNone/>
            </a:pPr>
            <a:r>
              <a:rPr lang="en-US" dirty="0"/>
              <a:t>Anime gigs include Crunchyroll, Funimation, ADV, and more...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A01308-6478-845D-C336-C8E21E7EB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73" y="2328812"/>
            <a:ext cx="5186601" cy="220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4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AE4-CDFB-45C4-B0BA-369A781A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523A51"/>
                </a:solidFill>
                <a:effectLst/>
                <a:latin typeface="Museo Slab 500" panose="02000000000000000000" pitchFamily="50" charset="0"/>
              </a:rPr>
              <a:t>What’s on the table today?</a:t>
            </a:r>
            <a:endParaRPr lang="en-US" dirty="0">
              <a:solidFill>
                <a:srgbClr val="523A51"/>
              </a:solidFill>
              <a:latin typeface="Museo Slab 500" panose="020000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DB9BE-9AAF-7B35-1F6D-0D6E388E0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Museo Slab 500" panose="02000000000000000000" pitchFamily="50" charset="0"/>
              </a:rPr>
              <a:t>YES</a:t>
            </a:r>
          </a:p>
          <a:p>
            <a:pPr marL="0" indent="0">
              <a:buNone/>
            </a:pPr>
            <a:endParaRPr lang="en-US" dirty="0">
              <a:latin typeface="BonvenoCF" panose="020B0604020202020204" pitchFamily="50" charset="0"/>
            </a:endParaRPr>
          </a:p>
          <a:p>
            <a:r>
              <a:rPr lang="en-US" sz="2400" dirty="0">
                <a:latin typeface="BonvenoCF" panose="020B0604020202020204" pitchFamily="50" charset="0"/>
              </a:rPr>
              <a:t>How anime distributors work</a:t>
            </a:r>
          </a:p>
          <a:p>
            <a:r>
              <a:rPr lang="en-US" sz="2400" dirty="0">
                <a:latin typeface="BonvenoCF" panose="020B0604020202020204" pitchFamily="50" charset="0"/>
              </a:rPr>
              <a:t>Overview of anime translation</a:t>
            </a:r>
          </a:p>
          <a:p>
            <a:r>
              <a:rPr lang="en-US" sz="2400" dirty="0">
                <a:latin typeface="BonvenoCF" panose="020B0604020202020204" pitchFamily="50" charset="0"/>
              </a:rPr>
              <a:t>Translator super geek-out</a:t>
            </a:r>
          </a:p>
          <a:p>
            <a:r>
              <a:rPr lang="en-US" sz="2400" dirty="0">
                <a:latin typeface="BonvenoCF" panose="020B0604020202020204" pitchFamily="50" charset="0"/>
              </a:rPr>
              <a:t>The anime localization process</a:t>
            </a:r>
          </a:p>
          <a:p>
            <a:r>
              <a:rPr lang="en-US" sz="2400" dirty="0">
                <a:latin typeface="BonvenoCF" panose="020B0604020202020204" pitchFamily="50" charset="0"/>
              </a:rPr>
              <a:t>Working with Japan</a:t>
            </a:r>
          </a:p>
          <a:p>
            <a:r>
              <a:rPr lang="en-US" sz="2400" dirty="0">
                <a:latin typeface="BonvenoCF" panose="020B0604020202020204" pitchFamily="50" charset="0"/>
              </a:rPr>
              <a:t>Learning Japanese</a:t>
            </a:r>
          </a:p>
          <a:p>
            <a:r>
              <a:rPr lang="en-US" sz="2400" dirty="0">
                <a:latin typeface="BonvenoCF" panose="020B0604020202020204" pitchFamily="50" charset="0"/>
              </a:rPr>
              <a:t>Free Q&amp;A</a:t>
            </a:r>
          </a:p>
          <a:p>
            <a:endParaRPr lang="en-US" dirty="0">
              <a:latin typeface="BonvenoCF" panose="020B0604020202020204" pitchFamily="50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28233-9BB7-D586-A2FB-862BD45D19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Museo Slab 500" panose="02000000000000000000" pitchFamily="50" charset="0"/>
              </a:rPr>
              <a:t>NO</a:t>
            </a:r>
          </a:p>
          <a:p>
            <a:pPr marL="0" indent="0">
              <a:buNone/>
            </a:pPr>
            <a:endParaRPr lang="en-US" dirty="0">
              <a:latin typeface="BonvenoCF" panose="020B0604020202020204" pitchFamily="50" charset="0"/>
            </a:endParaRPr>
          </a:p>
          <a:p>
            <a:r>
              <a:rPr lang="en-US" sz="2400" dirty="0">
                <a:latin typeface="BonvenoCF" panose="020B0604020202020204" pitchFamily="50" charset="0"/>
              </a:rPr>
              <a:t>Why did the licensor decide X?</a:t>
            </a:r>
          </a:p>
          <a:p>
            <a:r>
              <a:rPr lang="en-US" sz="2400" dirty="0">
                <a:latin typeface="BonvenoCF" panose="020B0604020202020204" pitchFamily="50" charset="0"/>
              </a:rPr>
              <a:t>Why didn’t Season 2 of Y get licensed?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2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27C0C3-F6F2-EB92-35AB-ECF0E6EA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useo Slab 500" panose="02000000000000000000" pitchFamily="50" charset="0"/>
              </a:rPr>
              <a:t>How Distributors Work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95457FB-3497-162B-1360-9BBD44DCD5DF}"/>
              </a:ext>
            </a:extLst>
          </p:cNvPr>
          <p:cNvSpPr txBox="1">
            <a:spLocks/>
          </p:cNvSpPr>
          <p:nvPr/>
        </p:nvSpPr>
        <p:spPr>
          <a:xfrm>
            <a:off x="984250" y="47418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Museo Slab 500" panose="02000000000000000000" pitchFamily="50" charset="0"/>
              </a:rPr>
              <a:t>It’s beautiful madness.</a:t>
            </a:r>
          </a:p>
        </p:txBody>
      </p:sp>
    </p:spTree>
    <p:extLst>
      <p:ext uri="{BB962C8B-B14F-4D97-AF65-F5344CB8AC3E}">
        <p14:creationId xmlns:p14="http://schemas.microsoft.com/office/powerpoint/2010/main" val="306956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FC5284-6485-21A9-3828-FED2D4D4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23A51"/>
                </a:solidFill>
                <a:latin typeface="Museo Slab 500" panose="02000000000000000000" pitchFamily="50" charset="0"/>
              </a:rPr>
              <a:t>How Anime Gets to You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A3AF3E1-A5FB-257E-CF24-865ACE22DA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6819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077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FC5284-6485-21A9-3828-FED2D4D4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23A51"/>
                </a:solidFill>
                <a:latin typeface="Museo Slab 500" panose="02000000000000000000" pitchFamily="50" charset="0"/>
              </a:rPr>
              <a:t>How Anime Gets to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86A6-697A-AC75-FD7C-4F4AEC9AA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238461" cy="4485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And then, madness: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Translation becomes subtitles &amp; dub</a:t>
            </a:r>
          </a:p>
          <a:p>
            <a:r>
              <a:rPr lang="en-US" dirty="0"/>
              <a:t>Subtitles are formatted</a:t>
            </a:r>
          </a:p>
          <a:p>
            <a:r>
              <a:rPr lang="en-US" dirty="0"/>
              <a:t>Dub is mixed and laid back</a:t>
            </a:r>
          </a:p>
          <a:p>
            <a:r>
              <a:rPr lang="en-US" dirty="0"/>
              <a:t>Editing</a:t>
            </a:r>
          </a:p>
          <a:p>
            <a:r>
              <a:rPr lang="en-US" dirty="0"/>
              <a:t>Closed captioning</a:t>
            </a:r>
          </a:p>
          <a:p>
            <a:r>
              <a:rPr lang="en-US" dirty="0"/>
              <a:t>Streaming, broadcast, and home video</a:t>
            </a:r>
          </a:p>
          <a:p>
            <a:r>
              <a:rPr lang="en-US" dirty="0"/>
              <a:t>OH RIGHT, MARKETING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319B98-9831-382A-80C6-C6C946F050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661" y="1964635"/>
            <a:ext cx="4775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66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27C0C3-F6F2-EB92-35AB-ECF0E6EA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useo Slab 500" panose="02000000000000000000" pitchFamily="50" charset="0"/>
              </a:rPr>
              <a:t>Audiovisual Translation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C77921D-510F-5486-9129-BAE60D7D11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Museo Slab 500" panose="02000000000000000000" pitchFamily="50" charset="0"/>
              </a:rPr>
              <a:t>...in general</a:t>
            </a:r>
          </a:p>
        </p:txBody>
      </p:sp>
    </p:spTree>
    <p:extLst>
      <p:ext uri="{BB962C8B-B14F-4D97-AF65-F5344CB8AC3E}">
        <p14:creationId xmlns:p14="http://schemas.microsoft.com/office/powerpoint/2010/main" val="165677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A34BCD-CCB9-3864-9BD9-87952AA05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23A51"/>
                </a:solidFill>
                <a:latin typeface="Museo Slab 500" panose="02000000000000000000" pitchFamily="50" charset="0"/>
              </a:rPr>
              <a:t>Pictures and Sound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EF35E0-7088-3526-12BF-A79DD0C2F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a movie, exactly? </a:t>
            </a:r>
          </a:p>
          <a:p>
            <a:r>
              <a:rPr lang="en-US" sz="3600" dirty="0"/>
              <a:t>Video and audio exist in relationship to each other</a:t>
            </a:r>
          </a:p>
          <a:p>
            <a:r>
              <a:rPr lang="en-US" sz="3600" dirty="0"/>
              <a:t>Your target is visual, and just like your source</a:t>
            </a:r>
          </a:p>
          <a:p>
            <a:r>
              <a:rPr lang="en-US" sz="3600" dirty="0"/>
              <a:t>The audiovisual medium itself is a specialty</a:t>
            </a:r>
          </a:p>
          <a:p>
            <a:pPr lvl="1"/>
            <a:r>
              <a:rPr lang="en-US" sz="3200" dirty="0"/>
              <a:t>Anime as a sub-specialty</a:t>
            </a:r>
          </a:p>
        </p:txBody>
      </p:sp>
    </p:spTree>
    <p:extLst>
      <p:ext uri="{BB962C8B-B14F-4D97-AF65-F5344CB8AC3E}">
        <p14:creationId xmlns:p14="http://schemas.microsoft.com/office/powerpoint/2010/main" val="283399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A34BCD-CCB9-3864-9BD9-87952AA05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23A51"/>
                </a:solidFill>
                <a:latin typeface="Museo Slab 500" panose="02000000000000000000" pitchFamily="50" charset="0"/>
              </a:rPr>
              <a:t>Mismatches with the Visuals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EF35E0-7088-3526-12BF-A79DD0C2F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Result of attention problems or translating scripts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Pull the viewer out of the story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Can completely break the story</a:t>
            </a:r>
          </a:p>
        </p:txBody>
      </p:sp>
    </p:spTree>
    <p:extLst>
      <p:ext uri="{BB962C8B-B14F-4D97-AF65-F5344CB8AC3E}">
        <p14:creationId xmlns:p14="http://schemas.microsoft.com/office/powerpoint/2010/main" val="294874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100</TotalTime>
  <Words>642</Words>
  <Application>Microsoft Office PowerPoint</Application>
  <PresentationFormat>Widescreen</PresentationFormat>
  <Paragraphs>95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BonvenoCF</vt:lpstr>
      <vt:lpstr>Calibri</vt:lpstr>
      <vt:lpstr>Calibri Light</vt:lpstr>
      <vt:lpstr>Museo Slab 500</vt:lpstr>
      <vt:lpstr>Wingdings</vt:lpstr>
      <vt:lpstr>Office Theme</vt:lpstr>
      <vt:lpstr>Anime Translation and Localization</vt:lpstr>
      <vt:lpstr>Who am I?</vt:lpstr>
      <vt:lpstr>What’s on the table today?</vt:lpstr>
      <vt:lpstr>How Distributors Work</vt:lpstr>
      <vt:lpstr>How Anime Gets to You</vt:lpstr>
      <vt:lpstr>How Anime Gets to You</vt:lpstr>
      <vt:lpstr>Audiovisual Translation</vt:lpstr>
      <vt:lpstr>Pictures and Sound</vt:lpstr>
      <vt:lpstr>Mismatches with the Visuals</vt:lpstr>
      <vt:lpstr>Breaking the Story: Example</vt:lpstr>
      <vt:lpstr>Audiovisual Translation</vt:lpstr>
      <vt:lpstr>Terminology: Princess Jellyfish</vt:lpstr>
      <vt:lpstr>The 尼~ず (Ama~zu)</vt:lpstr>
      <vt:lpstr>Key Terminology</vt:lpstr>
      <vt:lpstr>The 尼~ず (Ama~zu)</vt:lpstr>
      <vt:lpstr>My Answer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Anime Translation and Localization</dc:title>
  <dc:creator>Author</dc:creator>
  <cp:lastModifiedBy>Author</cp:lastModifiedBy>
  <cp:revision>7</cp:revision>
  <dcterms:created xsi:type="dcterms:W3CDTF">2024-01-27T15:39:28Z</dcterms:created>
  <dcterms:modified xsi:type="dcterms:W3CDTF">2024-01-29T14:52:48Z</dcterms:modified>
</cp:coreProperties>
</file>